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93" r:id="rId2"/>
    <p:sldId id="329" r:id="rId3"/>
    <p:sldId id="330" r:id="rId4"/>
    <p:sldId id="331" r:id="rId5"/>
    <p:sldId id="337" r:id="rId6"/>
    <p:sldId id="332" r:id="rId7"/>
    <p:sldId id="351" r:id="rId8"/>
    <p:sldId id="334" r:id="rId9"/>
    <p:sldId id="335" r:id="rId10"/>
    <p:sldId id="336" r:id="rId11"/>
    <p:sldId id="333" r:id="rId12"/>
    <p:sldId id="338" r:id="rId13"/>
    <p:sldId id="346" r:id="rId14"/>
    <p:sldId id="347" r:id="rId15"/>
    <p:sldId id="348" r:id="rId16"/>
    <p:sldId id="349" r:id="rId17"/>
    <p:sldId id="350" r:id="rId18"/>
    <p:sldId id="357" r:id="rId19"/>
    <p:sldId id="354" r:id="rId20"/>
    <p:sldId id="358" r:id="rId21"/>
    <p:sldId id="353" r:id="rId22"/>
    <p:sldId id="356" r:id="rId23"/>
    <p:sldId id="355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87D7174E-136C-4FEF-A684-6195386578AC}">
          <p14:sldIdLst>
            <p14:sldId id="293"/>
            <p14:sldId id="329"/>
            <p14:sldId id="330"/>
            <p14:sldId id="331"/>
            <p14:sldId id="337"/>
            <p14:sldId id="332"/>
            <p14:sldId id="351"/>
            <p14:sldId id="334"/>
            <p14:sldId id="335"/>
            <p14:sldId id="336"/>
            <p14:sldId id="333"/>
            <p14:sldId id="338"/>
            <p14:sldId id="346"/>
            <p14:sldId id="347"/>
            <p14:sldId id="348"/>
            <p14:sldId id="349"/>
            <p14:sldId id="350"/>
            <p14:sldId id="357"/>
            <p14:sldId id="354"/>
            <p14:sldId id="358"/>
            <p14:sldId id="353"/>
            <p14:sldId id="356"/>
            <p14:sldId id="355"/>
            <p14:sldId id="27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39" autoAdjust="0"/>
  </p:normalViewPr>
  <p:slideViewPr>
    <p:cSldViewPr>
      <p:cViewPr varScale="1">
        <p:scale>
          <a:sx n="81" d="100"/>
          <a:sy n="81" d="100"/>
        </p:scale>
        <p:origin x="-10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4EE93C-6B9A-4756-9C8A-97113332C583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2120D2BB-A8FE-4012-8842-3E9B69E81A3B}">
      <dgm:prSet phldrT="[Tekst]"/>
      <dgm:spPr/>
      <dgm:t>
        <a:bodyPr/>
        <a:lstStyle/>
        <a:p>
          <a:pPr algn="ctr"/>
          <a:r>
            <a:rPr lang="hr-HR" dirty="0" err="1"/>
            <a:t>interoperabilnost</a:t>
          </a:r>
          <a:endParaRPr lang="hr-HR" dirty="0"/>
        </a:p>
        <a:p>
          <a:pPr algn="ctr"/>
          <a:r>
            <a:rPr lang="hr-HR" dirty="0"/>
            <a:t>e-zaprimanje</a:t>
          </a:r>
        </a:p>
        <a:p>
          <a:pPr algn="ctr"/>
          <a:r>
            <a:rPr lang="hr-HR" dirty="0"/>
            <a:t>e-otpremanje</a:t>
          </a:r>
        </a:p>
        <a:p>
          <a:pPr algn="ctr"/>
          <a:r>
            <a:rPr lang="hr-HR" dirty="0"/>
            <a:t>e-potpis</a:t>
          </a:r>
        </a:p>
        <a:p>
          <a:pPr algn="ctr"/>
          <a:r>
            <a:rPr lang="hr-HR" dirty="0"/>
            <a:t>skeniranje i pohrana papirnate dokumentacije</a:t>
          </a:r>
        </a:p>
        <a:p>
          <a:pPr algn="ctr"/>
          <a:r>
            <a:rPr lang="hr-HR" dirty="0"/>
            <a:t>jedinstveni sustav poslovnog izvještavanja</a:t>
          </a:r>
        </a:p>
        <a:p>
          <a:pPr algn="ctr"/>
          <a:r>
            <a:rPr lang="hr-HR" dirty="0"/>
            <a:t>modul za upravljanje identitetima</a:t>
          </a:r>
        </a:p>
        <a:p>
          <a:pPr algn="ctr"/>
          <a:r>
            <a:rPr lang="hr-HR" dirty="0"/>
            <a:t>edukacija djelatnika</a:t>
          </a:r>
        </a:p>
      </dgm:t>
    </dgm:pt>
    <dgm:pt modelId="{C3A2B9BE-0BC3-4F39-A87E-0D82E77129A2}" type="parTrans" cxnId="{FDE7F8D8-D3E0-465F-B374-CFCFEF8C3351}">
      <dgm:prSet/>
      <dgm:spPr/>
      <dgm:t>
        <a:bodyPr/>
        <a:lstStyle/>
        <a:p>
          <a:endParaRPr lang="hr-HR"/>
        </a:p>
      </dgm:t>
    </dgm:pt>
    <dgm:pt modelId="{F7B68B7B-CCD6-4C28-91C7-81076ADB91CF}" type="sibTrans" cxnId="{FDE7F8D8-D3E0-465F-B374-CFCFEF8C3351}">
      <dgm:prSet/>
      <dgm:spPr/>
      <dgm:t>
        <a:bodyPr/>
        <a:lstStyle/>
        <a:p>
          <a:endParaRPr lang="hr-HR"/>
        </a:p>
      </dgm:t>
    </dgm:pt>
    <dgm:pt modelId="{57ED6278-1820-41C2-9157-3E36D3C92779}">
      <dgm:prSet phldrT="[Tekst]"/>
      <dgm:spPr/>
      <dgm:t>
        <a:bodyPr/>
        <a:lstStyle/>
        <a:p>
          <a:r>
            <a:rPr lang="hr-HR" dirty="0"/>
            <a:t>edukacija djelatnika</a:t>
          </a:r>
        </a:p>
        <a:p>
          <a:r>
            <a:rPr lang="hr-HR" dirty="0"/>
            <a:t>izgradnja baze znanja</a:t>
          </a:r>
        </a:p>
        <a:p>
          <a:r>
            <a:rPr lang="hr-HR" dirty="0"/>
            <a:t>Izgradnja poslovnog izvještajnog sustava</a:t>
          </a:r>
        </a:p>
        <a:p>
          <a:r>
            <a:rPr lang="hr-HR" dirty="0"/>
            <a:t>brži i jednostavniji pristup podacima</a:t>
          </a:r>
        </a:p>
        <a:p>
          <a:r>
            <a:rPr lang="hr-HR" dirty="0" err="1"/>
            <a:t>interoperabilnost</a:t>
          </a:r>
          <a:endParaRPr lang="hr-HR" dirty="0"/>
        </a:p>
        <a:p>
          <a:endParaRPr lang="hr-HR" dirty="0"/>
        </a:p>
      </dgm:t>
    </dgm:pt>
    <dgm:pt modelId="{17047137-9828-402B-A09D-C0C84D7E5684}" type="parTrans" cxnId="{C6E1D702-AF1A-43A8-8C61-BB4C1B6CE887}">
      <dgm:prSet/>
      <dgm:spPr/>
      <dgm:t>
        <a:bodyPr/>
        <a:lstStyle/>
        <a:p>
          <a:endParaRPr lang="hr-HR"/>
        </a:p>
      </dgm:t>
    </dgm:pt>
    <dgm:pt modelId="{F7C03DEB-59C1-4686-9F88-773FB41F97B9}" type="sibTrans" cxnId="{C6E1D702-AF1A-43A8-8C61-BB4C1B6CE887}">
      <dgm:prSet/>
      <dgm:spPr/>
      <dgm:t>
        <a:bodyPr/>
        <a:lstStyle/>
        <a:p>
          <a:endParaRPr lang="hr-HR"/>
        </a:p>
      </dgm:t>
    </dgm:pt>
    <dgm:pt modelId="{BCF9811B-E396-4F5F-A674-48A446BC6547}">
      <dgm:prSet phldrT="[Tekst]"/>
      <dgm:spPr/>
      <dgm:t>
        <a:bodyPr/>
        <a:lstStyle/>
        <a:p>
          <a:r>
            <a:rPr lang="hr-HR" dirty="0"/>
            <a:t>informatička podrška kaznenim tijelima</a:t>
          </a:r>
        </a:p>
        <a:p>
          <a:r>
            <a:rPr lang="hr-HR" dirty="0"/>
            <a:t>(zatvorski, </a:t>
          </a:r>
          <a:r>
            <a:rPr lang="hr-HR" dirty="0" err="1"/>
            <a:t>probacijski</a:t>
          </a:r>
          <a:r>
            <a:rPr lang="hr-HR" dirty="0"/>
            <a:t>)</a:t>
          </a:r>
        </a:p>
        <a:p>
          <a:r>
            <a:rPr lang="hr-HR" dirty="0"/>
            <a:t>elektroničko upravljanje dokumentima</a:t>
          </a:r>
        </a:p>
        <a:p>
          <a:r>
            <a:rPr lang="hr-HR" dirty="0"/>
            <a:t>elektroničko potpisivanje dokumenata</a:t>
          </a:r>
        </a:p>
        <a:p>
          <a:r>
            <a:rPr lang="hr-HR" dirty="0"/>
            <a:t>elektroničko zaprimanje i slanje predmeta</a:t>
          </a:r>
        </a:p>
        <a:p>
          <a:r>
            <a:rPr lang="hr-HR" dirty="0"/>
            <a:t>skladište podataka</a:t>
          </a:r>
        </a:p>
        <a:p>
          <a:r>
            <a:rPr lang="hr-HR" dirty="0"/>
            <a:t>poslovno izvješćivanje</a:t>
          </a:r>
        </a:p>
        <a:p>
          <a:r>
            <a:rPr lang="hr-HR" dirty="0"/>
            <a:t>korištenje istovrsnih servisa iz ostalih sustava</a:t>
          </a:r>
        </a:p>
        <a:p>
          <a:r>
            <a:rPr lang="hr-HR" dirty="0"/>
            <a:t>modul za upravljanje identitetima.</a:t>
          </a:r>
        </a:p>
      </dgm:t>
    </dgm:pt>
    <dgm:pt modelId="{1ACF76AE-9A21-4A2E-BF9D-1A3E63EB33EE}" type="parTrans" cxnId="{B84252B4-34A6-472A-9BA3-69DB13406170}">
      <dgm:prSet/>
      <dgm:spPr/>
      <dgm:t>
        <a:bodyPr/>
        <a:lstStyle/>
        <a:p>
          <a:endParaRPr lang="hr-HR"/>
        </a:p>
      </dgm:t>
    </dgm:pt>
    <dgm:pt modelId="{D51AD087-CC58-4C47-963D-834C6C8109C8}" type="sibTrans" cxnId="{B84252B4-34A6-472A-9BA3-69DB13406170}">
      <dgm:prSet/>
      <dgm:spPr/>
      <dgm:t>
        <a:bodyPr/>
        <a:lstStyle/>
        <a:p>
          <a:endParaRPr lang="hr-HR"/>
        </a:p>
      </dgm:t>
    </dgm:pt>
    <dgm:pt modelId="{DB67339B-A212-404E-B400-2559B5898DA5}">
      <dgm:prSet phldrT="[Tekst]"/>
      <dgm:spPr/>
      <dgm:t>
        <a:bodyPr/>
        <a:lstStyle/>
        <a:p>
          <a:r>
            <a:rPr lang="hr-HR" dirty="0" err="1"/>
            <a:t>interoperabilnost</a:t>
          </a:r>
          <a:endParaRPr lang="hr-HR" dirty="0"/>
        </a:p>
        <a:p>
          <a:r>
            <a:rPr lang="hr-HR" dirty="0"/>
            <a:t>e-zaprimanje</a:t>
          </a:r>
        </a:p>
        <a:p>
          <a:r>
            <a:rPr lang="hr-HR" dirty="0"/>
            <a:t>e-otpremanje</a:t>
          </a:r>
        </a:p>
        <a:p>
          <a:r>
            <a:rPr lang="hr-HR" dirty="0"/>
            <a:t>e-potpis</a:t>
          </a:r>
        </a:p>
        <a:p>
          <a:r>
            <a:rPr lang="hr-HR" dirty="0"/>
            <a:t>skeniranje i pohrana papirnate dokumentacije</a:t>
          </a:r>
        </a:p>
        <a:p>
          <a:r>
            <a:rPr lang="hr-HR" dirty="0"/>
            <a:t>jedinstveni sustav izvještavanja</a:t>
          </a:r>
        </a:p>
        <a:p>
          <a:r>
            <a:rPr lang="hr-HR" dirty="0"/>
            <a:t>modul za upravljanje identitetima</a:t>
          </a:r>
        </a:p>
        <a:p>
          <a:r>
            <a:rPr lang="hr-HR" dirty="0"/>
            <a:t>integracija s drugim sustavima (kaznena evidencija, </a:t>
          </a:r>
          <a:r>
            <a:rPr lang="hr-HR" dirty="0" err="1"/>
            <a:t>Crime</a:t>
          </a:r>
          <a:r>
            <a:rPr lang="hr-HR" dirty="0"/>
            <a:t> </a:t>
          </a:r>
          <a:r>
            <a:rPr lang="hr-HR" dirty="0" err="1"/>
            <a:t>Register</a:t>
          </a:r>
          <a:r>
            <a:rPr lang="hr-HR" dirty="0"/>
            <a:t>, sudska praksa,..)</a:t>
          </a:r>
        </a:p>
      </dgm:t>
    </dgm:pt>
    <dgm:pt modelId="{677CAC38-232F-4EB8-BFDC-D62BCABA4232}" type="parTrans" cxnId="{714501DB-9D0C-49A0-8FB6-1216D7991ACB}">
      <dgm:prSet/>
      <dgm:spPr/>
      <dgm:t>
        <a:bodyPr/>
        <a:lstStyle/>
        <a:p>
          <a:endParaRPr lang="hr-HR"/>
        </a:p>
      </dgm:t>
    </dgm:pt>
    <dgm:pt modelId="{2F057A2E-3D98-45C5-BBA0-A3F397F33B24}" type="sibTrans" cxnId="{714501DB-9D0C-49A0-8FB6-1216D7991ACB}">
      <dgm:prSet/>
      <dgm:spPr/>
      <dgm:t>
        <a:bodyPr/>
        <a:lstStyle/>
        <a:p>
          <a:endParaRPr lang="hr-HR"/>
        </a:p>
      </dgm:t>
    </dgm:pt>
    <dgm:pt modelId="{891C7997-A999-4748-AA11-320A89EB8967}" type="pres">
      <dgm:prSet presAssocID="{234EE93C-6B9A-4756-9C8A-97113332C583}" presName="Name0" presStyleCnt="0">
        <dgm:presLayoutVars>
          <dgm:dir/>
          <dgm:resizeHandles val="exact"/>
        </dgm:presLayoutVars>
      </dgm:prSet>
      <dgm:spPr/>
    </dgm:pt>
    <dgm:pt modelId="{7CD0700B-06D8-4B16-8F9A-D6DA544BD151}" type="pres">
      <dgm:prSet presAssocID="{234EE93C-6B9A-4756-9C8A-97113332C583}" presName="fgShape" presStyleLbl="fgShp" presStyleIdx="0" presStyleCnt="1" custLinFactNeighborX="257" custLinFactNeighborY="28070"/>
      <dgm:spPr/>
    </dgm:pt>
    <dgm:pt modelId="{7C8BF05C-80F4-49B8-8F0B-640615ACDA4A}" type="pres">
      <dgm:prSet presAssocID="{234EE93C-6B9A-4756-9C8A-97113332C583}" presName="linComp" presStyleCnt="0"/>
      <dgm:spPr/>
    </dgm:pt>
    <dgm:pt modelId="{5E1E0CEA-B155-4BB1-B290-58448DE61DBC}" type="pres">
      <dgm:prSet presAssocID="{2120D2BB-A8FE-4012-8842-3E9B69E81A3B}" presName="compNode" presStyleCnt="0"/>
      <dgm:spPr/>
    </dgm:pt>
    <dgm:pt modelId="{004B2398-2AAB-4DF1-B934-72FF7BA88D09}" type="pres">
      <dgm:prSet presAssocID="{2120D2BB-A8FE-4012-8842-3E9B69E81A3B}" presName="bkgdShape" presStyleLbl="node1" presStyleIdx="0" presStyleCnt="4"/>
      <dgm:spPr/>
      <dgm:t>
        <a:bodyPr/>
        <a:lstStyle/>
        <a:p>
          <a:endParaRPr lang="hr-HR"/>
        </a:p>
      </dgm:t>
    </dgm:pt>
    <dgm:pt modelId="{76C0C676-D75E-406A-961D-245FC1115566}" type="pres">
      <dgm:prSet presAssocID="{2120D2BB-A8FE-4012-8842-3E9B69E81A3B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BFE8B2C-4E4F-446C-94F4-30CE705353B4}" type="pres">
      <dgm:prSet presAssocID="{2120D2BB-A8FE-4012-8842-3E9B69E81A3B}" presName="invisiNode" presStyleLbl="node1" presStyleIdx="0" presStyleCnt="4"/>
      <dgm:spPr/>
    </dgm:pt>
    <dgm:pt modelId="{0C8E088B-BB62-46A2-B652-0A07A6300AAD}" type="pres">
      <dgm:prSet presAssocID="{2120D2BB-A8FE-4012-8842-3E9B69E81A3B}" presName="imagNode" presStyleLbl="fgImgPlace1" presStyleIdx="0" presStyleCnt="4"/>
      <dgm:spPr/>
    </dgm:pt>
    <dgm:pt modelId="{A16AAAA6-6804-4018-BDB4-C79B7F648A60}" type="pres">
      <dgm:prSet presAssocID="{F7B68B7B-CCD6-4C28-91C7-81076ADB91CF}" presName="sibTrans" presStyleLbl="sibTrans2D1" presStyleIdx="0" presStyleCnt="0"/>
      <dgm:spPr/>
      <dgm:t>
        <a:bodyPr/>
        <a:lstStyle/>
        <a:p>
          <a:endParaRPr lang="hr-HR"/>
        </a:p>
      </dgm:t>
    </dgm:pt>
    <dgm:pt modelId="{E0440779-EC36-4EEB-A345-76AEC6050759}" type="pres">
      <dgm:prSet presAssocID="{57ED6278-1820-41C2-9157-3E36D3C92779}" presName="compNode" presStyleCnt="0"/>
      <dgm:spPr/>
    </dgm:pt>
    <dgm:pt modelId="{A684ED7D-373E-40CB-88C2-FABC803D9229}" type="pres">
      <dgm:prSet presAssocID="{57ED6278-1820-41C2-9157-3E36D3C92779}" presName="bkgdShape" presStyleLbl="node1" presStyleIdx="1" presStyleCnt="4"/>
      <dgm:spPr/>
      <dgm:t>
        <a:bodyPr/>
        <a:lstStyle/>
        <a:p>
          <a:endParaRPr lang="hr-HR"/>
        </a:p>
      </dgm:t>
    </dgm:pt>
    <dgm:pt modelId="{3854ECF9-7B53-4528-9E69-BDDD532FEE4F}" type="pres">
      <dgm:prSet presAssocID="{57ED6278-1820-41C2-9157-3E36D3C92779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C5024A8-3E39-4B6C-B1BE-1B1768A2AB82}" type="pres">
      <dgm:prSet presAssocID="{57ED6278-1820-41C2-9157-3E36D3C92779}" presName="invisiNode" presStyleLbl="node1" presStyleIdx="1" presStyleCnt="4"/>
      <dgm:spPr/>
    </dgm:pt>
    <dgm:pt modelId="{E9BD6E16-0FFE-4C30-8C3C-3FF5B900D961}" type="pres">
      <dgm:prSet presAssocID="{57ED6278-1820-41C2-9157-3E36D3C92779}" presName="imagNode" presStyleLbl="fgImgPlace1" presStyleIdx="1" presStyleCnt="4"/>
      <dgm:spPr/>
    </dgm:pt>
    <dgm:pt modelId="{DFBD6BF3-6057-4493-AF0F-84C335AF44A8}" type="pres">
      <dgm:prSet presAssocID="{F7C03DEB-59C1-4686-9F88-773FB41F97B9}" presName="sibTrans" presStyleLbl="sibTrans2D1" presStyleIdx="0" presStyleCnt="0"/>
      <dgm:spPr/>
      <dgm:t>
        <a:bodyPr/>
        <a:lstStyle/>
        <a:p>
          <a:endParaRPr lang="hr-HR"/>
        </a:p>
      </dgm:t>
    </dgm:pt>
    <dgm:pt modelId="{6C9E22B0-2D7C-424A-A744-4879AF63F691}" type="pres">
      <dgm:prSet presAssocID="{DB67339B-A212-404E-B400-2559B5898DA5}" presName="compNode" presStyleCnt="0"/>
      <dgm:spPr/>
    </dgm:pt>
    <dgm:pt modelId="{620F3D67-F4BA-4D8C-849F-D2F6211125ED}" type="pres">
      <dgm:prSet presAssocID="{DB67339B-A212-404E-B400-2559B5898DA5}" presName="bkgdShape" presStyleLbl="node1" presStyleIdx="2" presStyleCnt="4"/>
      <dgm:spPr/>
      <dgm:t>
        <a:bodyPr/>
        <a:lstStyle/>
        <a:p>
          <a:endParaRPr lang="hr-HR"/>
        </a:p>
      </dgm:t>
    </dgm:pt>
    <dgm:pt modelId="{942711BD-3031-4E52-A961-89F613D34CA7}" type="pres">
      <dgm:prSet presAssocID="{DB67339B-A212-404E-B400-2559B5898DA5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66C0DAB-CCF7-4DB6-944E-C826E6D312B4}" type="pres">
      <dgm:prSet presAssocID="{DB67339B-A212-404E-B400-2559B5898DA5}" presName="invisiNode" presStyleLbl="node1" presStyleIdx="2" presStyleCnt="4"/>
      <dgm:spPr/>
    </dgm:pt>
    <dgm:pt modelId="{56E0B857-D05A-42F4-90B3-F0B86A58F1E8}" type="pres">
      <dgm:prSet presAssocID="{DB67339B-A212-404E-B400-2559B5898DA5}" presName="imagNode" presStyleLbl="fgImgPlace1" presStyleIdx="2" presStyleCnt="4"/>
      <dgm:spPr/>
    </dgm:pt>
    <dgm:pt modelId="{229A9491-4C35-48FD-9140-93594C69D037}" type="pres">
      <dgm:prSet presAssocID="{2F057A2E-3D98-45C5-BBA0-A3F397F33B24}" presName="sibTrans" presStyleLbl="sibTrans2D1" presStyleIdx="0" presStyleCnt="0"/>
      <dgm:spPr/>
      <dgm:t>
        <a:bodyPr/>
        <a:lstStyle/>
        <a:p>
          <a:endParaRPr lang="hr-HR"/>
        </a:p>
      </dgm:t>
    </dgm:pt>
    <dgm:pt modelId="{A9F40E59-3E3B-41EA-B46F-9B565DC5AA02}" type="pres">
      <dgm:prSet presAssocID="{BCF9811B-E396-4F5F-A674-48A446BC6547}" presName="compNode" presStyleCnt="0"/>
      <dgm:spPr/>
    </dgm:pt>
    <dgm:pt modelId="{B7A07B5B-9C28-44DE-ADAE-FEEA541D9E8C}" type="pres">
      <dgm:prSet presAssocID="{BCF9811B-E396-4F5F-A674-48A446BC6547}" presName="bkgdShape" presStyleLbl="node1" presStyleIdx="3" presStyleCnt="4"/>
      <dgm:spPr/>
      <dgm:t>
        <a:bodyPr/>
        <a:lstStyle/>
        <a:p>
          <a:endParaRPr lang="hr-HR"/>
        </a:p>
      </dgm:t>
    </dgm:pt>
    <dgm:pt modelId="{CFEBE691-4E6E-432E-8E75-640EABF6B571}" type="pres">
      <dgm:prSet presAssocID="{BCF9811B-E396-4F5F-A674-48A446BC6547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F6CE71F-889C-48DE-8BE5-10DCF7287A20}" type="pres">
      <dgm:prSet presAssocID="{BCF9811B-E396-4F5F-A674-48A446BC6547}" presName="invisiNode" presStyleLbl="node1" presStyleIdx="3" presStyleCnt="4"/>
      <dgm:spPr/>
    </dgm:pt>
    <dgm:pt modelId="{0F18187F-482B-492C-84C7-5CBF007346A5}" type="pres">
      <dgm:prSet presAssocID="{BCF9811B-E396-4F5F-A674-48A446BC6547}" presName="imagNode" presStyleLbl="fgImgPlace1" presStyleIdx="3" presStyleCnt="4"/>
      <dgm:spPr/>
    </dgm:pt>
  </dgm:ptLst>
  <dgm:cxnLst>
    <dgm:cxn modelId="{861E3813-1D3E-48C7-903B-0685DE726CDD}" type="presOf" srcId="{2120D2BB-A8FE-4012-8842-3E9B69E81A3B}" destId="{76C0C676-D75E-406A-961D-245FC1115566}" srcOrd="1" destOrd="0" presId="urn:microsoft.com/office/officeart/2005/8/layout/hList7"/>
    <dgm:cxn modelId="{9355BE00-2E49-41DC-AAAB-9CB262DA40CB}" type="presOf" srcId="{57ED6278-1820-41C2-9157-3E36D3C92779}" destId="{3854ECF9-7B53-4528-9E69-BDDD532FEE4F}" srcOrd="1" destOrd="0" presId="urn:microsoft.com/office/officeart/2005/8/layout/hList7"/>
    <dgm:cxn modelId="{AA1F993E-2D15-495C-8E33-D82720714DA5}" type="presOf" srcId="{DB67339B-A212-404E-B400-2559B5898DA5}" destId="{620F3D67-F4BA-4D8C-849F-D2F6211125ED}" srcOrd="0" destOrd="0" presId="urn:microsoft.com/office/officeart/2005/8/layout/hList7"/>
    <dgm:cxn modelId="{FDE7F8D8-D3E0-465F-B374-CFCFEF8C3351}" srcId="{234EE93C-6B9A-4756-9C8A-97113332C583}" destId="{2120D2BB-A8FE-4012-8842-3E9B69E81A3B}" srcOrd="0" destOrd="0" parTransId="{C3A2B9BE-0BC3-4F39-A87E-0D82E77129A2}" sibTransId="{F7B68B7B-CCD6-4C28-91C7-81076ADB91CF}"/>
    <dgm:cxn modelId="{86E9AF5B-2C61-45A3-99E4-4F72EEFE2FC2}" type="presOf" srcId="{2F057A2E-3D98-45C5-BBA0-A3F397F33B24}" destId="{229A9491-4C35-48FD-9140-93594C69D037}" srcOrd="0" destOrd="0" presId="urn:microsoft.com/office/officeart/2005/8/layout/hList7"/>
    <dgm:cxn modelId="{2E680C63-704F-4BA2-B86B-901C7AB5EE90}" type="presOf" srcId="{BCF9811B-E396-4F5F-A674-48A446BC6547}" destId="{B7A07B5B-9C28-44DE-ADAE-FEEA541D9E8C}" srcOrd="0" destOrd="0" presId="urn:microsoft.com/office/officeart/2005/8/layout/hList7"/>
    <dgm:cxn modelId="{714501DB-9D0C-49A0-8FB6-1216D7991ACB}" srcId="{234EE93C-6B9A-4756-9C8A-97113332C583}" destId="{DB67339B-A212-404E-B400-2559B5898DA5}" srcOrd="2" destOrd="0" parTransId="{677CAC38-232F-4EB8-BFDC-D62BCABA4232}" sibTransId="{2F057A2E-3D98-45C5-BBA0-A3F397F33B24}"/>
    <dgm:cxn modelId="{72FA27D8-A88C-4617-9038-6BED778A688E}" type="presOf" srcId="{F7B68B7B-CCD6-4C28-91C7-81076ADB91CF}" destId="{A16AAAA6-6804-4018-BDB4-C79B7F648A60}" srcOrd="0" destOrd="0" presId="urn:microsoft.com/office/officeart/2005/8/layout/hList7"/>
    <dgm:cxn modelId="{03E08AF4-B95B-4C1E-9876-91F6D918855D}" type="presOf" srcId="{57ED6278-1820-41C2-9157-3E36D3C92779}" destId="{A684ED7D-373E-40CB-88C2-FABC803D9229}" srcOrd="0" destOrd="0" presId="urn:microsoft.com/office/officeart/2005/8/layout/hList7"/>
    <dgm:cxn modelId="{8FA735E6-065C-4A34-93D3-3DACE3CC5F79}" type="presOf" srcId="{F7C03DEB-59C1-4686-9F88-773FB41F97B9}" destId="{DFBD6BF3-6057-4493-AF0F-84C335AF44A8}" srcOrd="0" destOrd="0" presId="urn:microsoft.com/office/officeart/2005/8/layout/hList7"/>
    <dgm:cxn modelId="{CEF48412-340B-49F2-94B8-5BF59527135A}" type="presOf" srcId="{DB67339B-A212-404E-B400-2559B5898DA5}" destId="{942711BD-3031-4E52-A961-89F613D34CA7}" srcOrd="1" destOrd="0" presId="urn:microsoft.com/office/officeart/2005/8/layout/hList7"/>
    <dgm:cxn modelId="{1DFC0ADD-AAF8-42FB-A47E-DC5C74CF79B5}" type="presOf" srcId="{BCF9811B-E396-4F5F-A674-48A446BC6547}" destId="{CFEBE691-4E6E-432E-8E75-640EABF6B571}" srcOrd="1" destOrd="0" presId="urn:microsoft.com/office/officeart/2005/8/layout/hList7"/>
    <dgm:cxn modelId="{04F2DC7E-6B28-4336-BC44-FC24160D94A3}" type="presOf" srcId="{234EE93C-6B9A-4756-9C8A-97113332C583}" destId="{891C7997-A999-4748-AA11-320A89EB8967}" srcOrd="0" destOrd="0" presId="urn:microsoft.com/office/officeart/2005/8/layout/hList7"/>
    <dgm:cxn modelId="{812EEE08-D598-4A64-8997-999101E2BE85}" type="presOf" srcId="{2120D2BB-A8FE-4012-8842-3E9B69E81A3B}" destId="{004B2398-2AAB-4DF1-B934-72FF7BA88D09}" srcOrd="0" destOrd="0" presId="urn:microsoft.com/office/officeart/2005/8/layout/hList7"/>
    <dgm:cxn modelId="{C6E1D702-AF1A-43A8-8C61-BB4C1B6CE887}" srcId="{234EE93C-6B9A-4756-9C8A-97113332C583}" destId="{57ED6278-1820-41C2-9157-3E36D3C92779}" srcOrd="1" destOrd="0" parTransId="{17047137-9828-402B-A09D-C0C84D7E5684}" sibTransId="{F7C03DEB-59C1-4686-9F88-773FB41F97B9}"/>
    <dgm:cxn modelId="{B84252B4-34A6-472A-9BA3-69DB13406170}" srcId="{234EE93C-6B9A-4756-9C8A-97113332C583}" destId="{BCF9811B-E396-4F5F-A674-48A446BC6547}" srcOrd="3" destOrd="0" parTransId="{1ACF76AE-9A21-4A2E-BF9D-1A3E63EB33EE}" sibTransId="{D51AD087-CC58-4C47-963D-834C6C8109C8}"/>
    <dgm:cxn modelId="{2D637D74-3FA0-43B9-9A31-FFF17D0F9A92}" type="presParOf" srcId="{891C7997-A999-4748-AA11-320A89EB8967}" destId="{7CD0700B-06D8-4B16-8F9A-D6DA544BD151}" srcOrd="0" destOrd="0" presId="urn:microsoft.com/office/officeart/2005/8/layout/hList7"/>
    <dgm:cxn modelId="{76CF722B-7575-4246-BB21-7386D7A095DC}" type="presParOf" srcId="{891C7997-A999-4748-AA11-320A89EB8967}" destId="{7C8BF05C-80F4-49B8-8F0B-640615ACDA4A}" srcOrd="1" destOrd="0" presId="urn:microsoft.com/office/officeart/2005/8/layout/hList7"/>
    <dgm:cxn modelId="{EDA25F44-6544-4476-ACE3-34645238E211}" type="presParOf" srcId="{7C8BF05C-80F4-49B8-8F0B-640615ACDA4A}" destId="{5E1E0CEA-B155-4BB1-B290-58448DE61DBC}" srcOrd="0" destOrd="0" presId="urn:microsoft.com/office/officeart/2005/8/layout/hList7"/>
    <dgm:cxn modelId="{F4449C90-3D06-4576-86F6-93638F0CD51A}" type="presParOf" srcId="{5E1E0CEA-B155-4BB1-B290-58448DE61DBC}" destId="{004B2398-2AAB-4DF1-B934-72FF7BA88D09}" srcOrd="0" destOrd="0" presId="urn:microsoft.com/office/officeart/2005/8/layout/hList7"/>
    <dgm:cxn modelId="{E7EDA753-EE74-4E42-906D-CC2982A79F69}" type="presParOf" srcId="{5E1E0CEA-B155-4BB1-B290-58448DE61DBC}" destId="{76C0C676-D75E-406A-961D-245FC1115566}" srcOrd="1" destOrd="0" presId="urn:microsoft.com/office/officeart/2005/8/layout/hList7"/>
    <dgm:cxn modelId="{20080B20-3CB2-4E81-8A14-AA578F5110FC}" type="presParOf" srcId="{5E1E0CEA-B155-4BB1-B290-58448DE61DBC}" destId="{DBFE8B2C-4E4F-446C-94F4-30CE705353B4}" srcOrd="2" destOrd="0" presId="urn:microsoft.com/office/officeart/2005/8/layout/hList7"/>
    <dgm:cxn modelId="{AC680653-1CD5-41D9-BCAB-A3FF9E02FFC6}" type="presParOf" srcId="{5E1E0CEA-B155-4BB1-B290-58448DE61DBC}" destId="{0C8E088B-BB62-46A2-B652-0A07A6300AAD}" srcOrd="3" destOrd="0" presId="urn:microsoft.com/office/officeart/2005/8/layout/hList7"/>
    <dgm:cxn modelId="{6311A680-B4AB-4485-AC93-FEF990AED27E}" type="presParOf" srcId="{7C8BF05C-80F4-49B8-8F0B-640615ACDA4A}" destId="{A16AAAA6-6804-4018-BDB4-C79B7F648A60}" srcOrd="1" destOrd="0" presId="urn:microsoft.com/office/officeart/2005/8/layout/hList7"/>
    <dgm:cxn modelId="{156162CC-CE3B-4350-98C9-5E42C92F3F55}" type="presParOf" srcId="{7C8BF05C-80F4-49B8-8F0B-640615ACDA4A}" destId="{E0440779-EC36-4EEB-A345-76AEC6050759}" srcOrd="2" destOrd="0" presId="urn:microsoft.com/office/officeart/2005/8/layout/hList7"/>
    <dgm:cxn modelId="{EFE82E3F-66E6-4B24-BC0E-09CABCF10A03}" type="presParOf" srcId="{E0440779-EC36-4EEB-A345-76AEC6050759}" destId="{A684ED7D-373E-40CB-88C2-FABC803D9229}" srcOrd="0" destOrd="0" presId="urn:microsoft.com/office/officeart/2005/8/layout/hList7"/>
    <dgm:cxn modelId="{A79F9A38-4873-4F3D-B3FE-23F1CD3BF492}" type="presParOf" srcId="{E0440779-EC36-4EEB-A345-76AEC6050759}" destId="{3854ECF9-7B53-4528-9E69-BDDD532FEE4F}" srcOrd="1" destOrd="0" presId="urn:microsoft.com/office/officeart/2005/8/layout/hList7"/>
    <dgm:cxn modelId="{2A495DB9-5F23-45F8-9CF0-C69CEF9215EA}" type="presParOf" srcId="{E0440779-EC36-4EEB-A345-76AEC6050759}" destId="{AC5024A8-3E39-4B6C-B1BE-1B1768A2AB82}" srcOrd="2" destOrd="0" presId="urn:microsoft.com/office/officeart/2005/8/layout/hList7"/>
    <dgm:cxn modelId="{CD8B1564-D575-459F-BC65-1C0C75E7A348}" type="presParOf" srcId="{E0440779-EC36-4EEB-A345-76AEC6050759}" destId="{E9BD6E16-0FFE-4C30-8C3C-3FF5B900D961}" srcOrd="3" destOrd="0" presId="urn:microsoft.com/office/officeart/2005/8/layout/hList7"/>
    <dgm:cxn modelId="{78315F5F-6D2E-44A1-A335-674297C065B1}" type="presParOf" srcId="{7C8BF05C-80F4-49B8-8F0B-640615ACDA4A}" destId="{DFBD6BF3-6057-4493-AF0F-84C335AF44A8}" srcOrd="3" destOrd="0" presId="urn:microsoft.com/office/officeart/2005/8/layout/hList7"/>
    <dgm:cxn modelId="{EE7748C8-5FB6-4C82-BB22-ECD79F0A04C7}" type="presParOf" srcId="{7C8BF05C-80F4-49B8-8F0B-640615ACDA4A}" destId="{6C9E22B0-2D7C-424A-A744-4879AF63F691}" srcOrd="4" destOrd="0" presId="urn:microsoft.com/office/officeart/2005/8/layout/hList7"/>
    <dgm:cxn modelId="{8064FD01-22BF-4419-B9AC-C044AA6D29AD}" type="presParOf" srcId="{6C9E22B0-2D7C-424A-A744-4879AF63F691}" destId="{620F3D67-F4BA-4D8C-849F-D2F6211125ED}" srcOrd="0" destOrd="0" presId="urn:microsoft.com/office/officeart/2005/8/layout/hList7"/>
    <dgm:cxn modelId="{0B9DE67C-A9CC-4833-B389-E2955A98BEC9}" type="presParOf" srcId="{6C9E22B0-2D7C-424A-A744-4879AF63F691}" destId="{942711BD-3031-4E52-A961-89F613D34CA7}" srcOrd="1" destOrd="0" presId="urn:microsoft.com/office/officeart/2005/8/layout/hList7"/>
    <dgm:cxn modelId="{424F275E-6559-4DEB-92DE-609B2A6641B4}" type="presParOf" srcId="{6C9E22B0-2D7C-424A-A744-4879AF63F691}" destId="{C66C0DAB-CCF7-4DB6-944E-C826E6D312B4}" srcOrd="2" destOrd="0" presId="urn:microsoft.com/office/officeart/2005/8/layout/hList7"/>
    <dgm:cxn modelId="{2792D55D-23E1-48B5-9CBA-071F0F1922A7}" type="presParOf" srcId="{6C9E22B0-2D7C-424A-A744-4879AF63F691}" destId="{56E0B857-D05A-42F4-90B3-F0B86A58F1E8}" srcOrd="3" destOrd="0" presId="urn:microsoft.com/office/officeart/2005/8/layout/hList7"/>
    <dgm:cxn modelId="{5636D090-D054-487A-9488-811D2C0E9E27}" type="presParOf" srcId="{7C8BF05C-80F4-49B8-8F0B-640615ACDA4A}" destId="{229A9491-4C35-48FD-9140-93594C69D037}" srcOrd="5" destOrd="0" presId="urn:microsoft.com/office/officeart/2005/8/layout/hList7"/>
    <dgm:cxn modelId="{86B4DC33-65D6-4E15-BA38-1573A9835429}" type="presParOf" srcId="{7C8BF05C-80F4-49B8-8F0B-640615ACDA4A}" destId="{A9F40E59-3E3B-41EA-B46F-9B565DC5AA02}" srcOrd="6" destOrd="0" presId="urn:microsoft.com/office/officeart/2005/8/layout/hList7"/>
    <dgm:cxn modelId="{41ACE838-349D-4292-9C8F-3D796F68A73A}" type="presParOf" srcId="{A9F40E59-3E3B-41EA-B46F-9B565DC5AA02}" destId="{B7A07B5B-9C28-44DE-ADAE-FEEA541D9E8C}" srcOrd="0" destOrd="0" presId="urn:microsoft.com/office/officeart/2005/8/layout/hList7"/>
    <dgm:cxn modelId="{073D9919-0C12-4D8B-8BD5-84CDEC412007}" type="presParOf" srcId="{A9F40E59-3E3B-41EA-B46F-9B565DC5AA02}" destId="{CFEBE691-4E6E-432E-8E75-640EABF6B571}" srcOrd="1" destOrd="0" presId="urn:microsoft.com/office/officeart/2005/8/layout/hList7"/>
    <dgm:cxn modelId="{D8112A69-1ADC-4FC2-B3FF-F6A33D39B98A}" type="presParOf" srcId="{A9F40E59-3E3B-41EA-B46F-9B565DC5AA02}" destId="{8F6CE71F-889C-48DE-8BE5-10DCF7287A20}" srcOrd="2" destOrd="0" presId="urn:microsoft.com/office/officeart/2005/8/layout/hList7"/>
    <dgm:cxn modelId="{5951435A-2C1D-46B6-A817-F7615DEAE5DD}" type="presParOf" srcId="{A9F40E59-3E3B-41EA-B46F-9B565DC5AA02}" destId="{0F18187F-482B-492C-84C7-5CBF007346A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E1EF1-660B-4CBD-B3ED-003758FDF5C5}" type="datetimeFigureOut">
              <a:rPr lang="hr-HR" smtClean="0"/>
              <a:t>8.2.2017.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B1267-BE63-45ED-8802-497A8154826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6763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3E02-8224-4DC6-AFB0-A1510EFDA193}" type="datetime1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Ministarstvo pravosuđa, prosinac 2014.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0EB2-BE04-4031-8262-5638E6229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52198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3E02-8224-4DC6-AFB0-A1510EFDA193}" type="datetime1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Ministarstvo pravosuđa, prosinac 2014.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0EB2-BE04-4031-8262-5638E6229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06010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3E02-8224-4DC6-AFB0-A1510EFDA193}" type="datetime1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Ministarstvo pravosuđa, prosinac 2014.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0EB2-BE04-4031-8262-5638E6229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86756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3E02-8224-4DC6-AFB0-A1510EFDA193}" type="datetime1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dirty="0"/>
              <a:t>Ministarstvo pravosuđa, </a:t>
            </a:r>
            <a:fld id="{0FAA79E6-3BC3-4695-8701-FC7E541F166C}" type="datetime4">
              <a:rPr lang="hr-HR" smtClean="0"/>
              <a:t>8. veljača 2017.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0EB2-BE04-4031-8262-5638E6229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03534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55679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4077072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3E02-8224-4DC6-AFB0-A1510EFDA193}" type="datetime1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Ministarstvo pravosuđa, prosinac 2014.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0EB2-BE04-4031-8262-5638E6229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51512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3E02-8224-4DC6-AFB0-A1510EFDA193}" type="datetime1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Ministarstvo pravosuđa, prosinac 2014.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0EB2-BE04-4031-8262-5638E6229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27799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3E02-8224-4DC6-AFB0-A1510EFDA193}" type="datetime1">
              <a:rPr lang="en-US" smtClean="0"/>
              <a:t>2/8/2017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Ministarstvo pravosuđa, prosinac 2014.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0EB2-BE04-4031-8262-5638E6229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57259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3E02-8224-4DC6-AFB0-A1510EFDA193}" type="datetime1">
              <a:rPr lang="en-US" smtClean="0"/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Ministarstvo pravosuđa, prosinac 2014.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0EB2-BE04-4031-8262-5638E6229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61535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3E02-8224-4DC6-AFB0-A1510EFDA193}" type="datetime1">
              <a:rPr lang="en-US" smtClean="0"/>
              <a:t>2/8/2017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Ministarstvo pravosuđa, prosinac 2014.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0EB2-BE04-4031-8262-5638E6229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48981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3E02-8224-4DC6-AFB0-A1510EFDA193}" type="datetime1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Ministarstvo pravosuđa, prosinac 2014.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0EB2-BE04-4031-8262-5638E6229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30002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3E02-8224-4DC6-AFB0-A1510EFDA193}" type="datetime1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Ministarstvo pravosuđa, prosinac 2014.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0EB2-BE04-4031-8262-5638E6229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3389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E3E02-8224-4DC6-AFB0-A1510EFDA193}" type="datetime1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vi-VN"/>
              <a:t>Ministarstvo pravosuđa, prosinac 2014.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80EB2-BE04-4031-8262-5638E6229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5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gif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5.jpeg"/><Relationship Id="rId7" Type="http://schemas.openxmlformats.org/officeDocument/2006/relationships/image" Target="../media/image1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7.jpeg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9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16.jpeg"/><Relationship Id="rId4" Type="http://schemas.openxmlformats.org/officeDocument/2006/relationships/image" Target="../media/image17.png"/><Relationship Id="rId9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3.png"/><Relationship Id="rId3" Type="http://schemas.openxmlformats.org/officeDocument/2006/relationships/image" Target="../media/image15.jpeg"/><Relationship Id="rId7" Type="http://schemas.openxmlformats.org/officeDocument/2006/relationships/image" Target="../media/image9.png"/><Relationship Id="rId12" Type="http://schemas.openxmlformats.org/officeDocument/2006/relationships/image" Target="../media/image16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11" Type="http://schemas.openxmlformats.org/officeDocument/2006/relationships/image" Target="../media/image12.jpeg"/><Relationship Id="rId5" Type="http://schemas.openxmlformats.org/officeDocument/2006/relationships/image" Target="../media/image17.png"/><Relationship Id="rId15" Type="http://schemas.openxmlformats.org/officeDocument/2006/relationships/image" Target="../media/image14.png"/><Relationship Id="rId10" Type="http://schemas.openxmlformats.org/officeDocument/2006/relationships/image" Target="../media/image18.jpeg"/><Relationship Id="rId4" Type="http://schemas.openxmlformats.org/officeDocument/2006/relationships/image" Target="../media/image7.jpeg"/><Relationship Id="rId9" Type="http://schemas.openxmlformats.org/officeDocument/2006/relationships/image" Target="../media/image11.png"/><Relationship Id="rId1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3.png"/><Relationship Id="rId3" Type="http://schemas.openxmlformats.org/officeDocument/2006/relationships/image" Target="../media/image15.jpeg"/><Relationship Id="rId7" Type="http://schemas.openxmlformats.org/officeDocument/2006/relationships/image" Target="../media/image9.png"/><Relationship Id="rId12" Type="http://schemas.openxmlformats.org/officeDocument/2006/relationships/image" Target="../media/image16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11" Type="http://schemas.openxmlformats.org/officeDocument/2006/relationships/image" Target="../media/image12.jpeg"/><Relationship Id="rId5" Type="http://schemas.openxmlformats.org/officeDocument/2006/relationships/image" Target="../media/image17.png"/><Relationship Id="rId15" Type="http://schemas.openxmlformats.org/officeDocument/2006/relationships/image" Target="../media/image14.png"/><Relationship Id="rId10" Type="http://schemas.openxmlformats.org/officeDocument/2006/relationships/image" Target="../media/image18.jpeg"/><Relationship Id="rId4" Type="http://schemas.openxmlformats.org/officeDocument/2006/relationships/image" Target="../media/image7.jpeg"/><Relationship Id="rId9" Type="http://schemas.openxmlformats.org/officeDocument/2006/relationships/image" Target="../media/image11.png"/><Relationship Id="rId1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r-HR" dirty="0"/>
              <a:t>Digitalizacija</a:t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2228056"/>
          </a:xfrm>
        </p:spPr>
        <p:txBody>
          <a:bodyPr>
            <a:normAutofit/>
          </a:bodyPr>
          <a:lstStyle/>
          <a:p>
            <a:endParaRPr lang="hr-HR" sz="1400" dirty="0"/>
          </a:p>
          <a:p>
            <a:endParaRPr lang="hr-HR" sz="1400" dirty="0"/>
          </a:p>
          <a:p>
            <a:endParaRPr lang="hr-HR" sz="1400" dirty="0"/>
          </a:p>
          <a:p>
            <a:endParaRPr lang="hr-HR" sz="1400" dirty="0"/>
          </a:p>
          <a:p>
            <a:endParaRPr lang="hr-HR" sz="1400" dirty="0"/>
          </a:p>
          <a:p>
            <a:endParaRPr lang="hr-HR" sz="1400" dirty="0"/>
          </a:p>
          <a:p>
            <a:r>
              <a:rPr lang="hr-HR" sz="1400" dirty="0"/>
              <a:t>                    Zagreb, veljača 2017.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724128" y="5733256"/>
            <a:ext cx="2358262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>
                <a:solidFill>
                  <a:srgbClr val="000000"/>
                </a:solidFill>
              </a:rPr>
              <a:t>Dejan Vukelić</a:t>
            </a:r>
            <a:endParaRPr lang="hr-HR" sz="1200" b="1" dirty="0">
              <a:solidFill>
                <a:srgbClr val="000000"/>
              </a:solidFill>
            </a:endParaRPr>
          </a:p>
          <a:p>
            <a:r>
              <a:rPr lang="sr-Latn-CS" sz="1050" dirty="0">
                <a:solidFill>
                  <a:srgbClr val="000000"/>
                </a:solidFill>
              </a:rPr>
              <a:t>Ministarstvo </a:t>
            </a:r>
            <a:r>
              <a:rPr lang="sr-Latn-CS" sz="1100" dirty="0">
                <a:solidFill>
                  <a:srgbClr val="000000"/>
                </a:solidFill>
              </a:rPr>
              <a:t>pravosuđa</a:t>
            </a:r>
            <a:r>
              <a:rPr lang="sr-Latn-CS" sz="1050" dirty="0">
                <a:solidFill>
                  <a:srgbClr val="000000"/>
                </a:solidFill>
              </a:rPr>
              <a:t> RH</a:t>
            </a:r>
          </a:p>
          <a:p>
            <a:r>
              <a:rPr lang="hr-HR" sz="1050" dirty="0" smtClean="0">
                <a:solidFill>
                  <a:srgbClr val="000000"/>
                </a:solidFill>
              </a:rPr>
              <a:t>Glavni savjetnik ministra</a:t>
            </a:r>
            <a:endParaRPr lang="sr-Latn-CS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29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204864"/>
            <a:ext cx="8134672" cy="1470025"/>
          </a:xfrm>
        </p:spPr>
        <p:txBody>
          <a:bodyPr>
            <a:noAutofit/>
          </a:bodyPr>
          <a:lstStyle/>
          <a:p>
            <a:r>
              <a:rPr lang="hr-HR" sz="3200" dirty="0"/>
              <a:t>Digitalizacija +                           = reforma</a:t>
            </a:r>
            <a:br>
              <a:rPr lang="hr-HR" sz="3200" dirty="0"/>
            </a:br>
            <a:endParaRPr lang="hr-HR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03848" y="1441313"/>
            <a:ext cx="3168352" cy="2997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dirty="0"/>
              <a:t>ključni korisnici</a:t>
            </a:r>
            <a:br>
              <a:rPr lang="hr-HR" sz="3200" dirty="0"/>
            </a:br>
            <a:endParaRPr lang="hr-HR" sz="3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64817" y="1432675"/>
            <a:ext cx="2846414" cy="3005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dirty="0"/>
              <a:t>suci</a:t>
            </a:r>
            <a:br>
              <a:rPr lang="hr-HR" sz="3200" dirty="0"/>
            </a:b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147633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1052736"/>
            <a:ext cx="81369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200" dirty="0"/>
              <a:t>Koji je glavni cilj?</a:t>
            </a:r>
          </a:p>
          <a:p>
            <a:pPr algn="ctr"/>
            <a:endParaRPr lang="hr-HR" sz="3200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r-HR" sz="3200" dirty="0"/>
              <a:t>povećati učinkovitost i kvalitetu pravosudnog sustava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r-HR" sz="3200" dirty="0"/>
              <a:t>povećati transparentnost i odgovornost unutar pravosudnog sustava na svim razinama</a:t>
            </a:r>
          </a:p>
        </p:txBody>
      </p:sp>
    </p:spTree>
    <p:extLst>
      <p:ext uri="{BB962C8B-B14F-4D97-AF65-F5344CB8AC3E}">
        <p14:creationId xmlns:p14="http://schemas.microsoft.com/office/powerpoint/2010/main" val="3586426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  <p:extLst/>
          </p:nvPr>
        </p:nvGraphicFramePr>
        <p:xfrm>
          <a:off x="395536" y="404665"/>
          <a:ext cx="793122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kstniOkvir 6"/>
          <p:cNvSpPr txBox="1"/>
          <p:nvPr/>
        </p:nvSpPr>
        <p:spPr>
          <a:xfrm>
            <a:off x="731505" y="764704"/>
            <a:ext cx="132600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000" b="1" dirty="0">
                <a:solidFill>
                  <a:schemeClr val="accent2">
                    <a:lumMod val="75000"/>
                  </a:schemeClr>
                </a:solidFill>
              </a:rPr>
              <a:t>CTS</a:t>
            </a:r>
          </a:p>
          <a:p>
            <a:pPr algn="ctr"/>
            <a:endParaRPr lang="hr-HR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hr-HR" sz="2000" b="1" dirty="0">
                <a:solidFill>
                  <a:schemeClr val="accent2">
                    <a:lumMod val="75000"/>
                  </a:schemeClr>
                </a:solidFill>
              </a:rPr>
              <a:t>BAZA </a:t>
            </a:r>
          </a:p>
          <a:p>
            <a:pPr algn="ctr"/>
            <a:r>
              <a:rPr lang="hr-HR" sz="2000" b="1" dirty="0">
                <a:solidFill>
                  <a:schemeClr val="accent2">
                    <a:lumMod val="75000"/>
                  </a:schemeClr>
                </a:solidFill>
              </a:rPr>
              <a:t>RATNIH </a:t>
            </a:r>
          </a:p>
          <a:p>
            <a:pPr algn="ctr"/>
            <a:r>
              <a:rPr lang="hr-HR" sz="2000" b="1" dirty="0">
                <a:solidFill>
                  <a:schemeClr val="accent2">
                    <a:lumMod val="75000"/>
                  </a:schemeClr>
                </a:solidFill>
              </a:rPr>
              <a:t>ZLOČINA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2806459" y="1072480"/>
            <a:ext cx="1112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000" b="1" dirty="0">
                <a:solidFill>
                  <a:schemeClr val="accent2">
                    <a:lumMod val="75000"/>
                  </a:schemeClr>
                </a:solidFill>
              </a:rPr>
              <a:t>DORH</a:t>
            </a:r>
          </a:p>
          <a:p>
            <a:pPr algn="ctr"/>
            <a:endParaRPr lang="hr-HR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hr-HR" sz="2000" b="1" dirty="0">
                <a:solidFill>
                  <a:schemeClr val="accent2">
                    <a:lumMod val="75000"/>
                  </a:schemeClr>
                </a:solidFill>
              </a:rPr>
              <a:t>USKOK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4860032" y="1445034"/>
            <a:ext cx="941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000" b="1" dirty="0">
                <a:solidFill>
                  <a:schemeClr val="accent2">
                    <a:lumMod val="75000"/>
                  </a:schemeClr>
                </a:solidFill>
              </a:rPr>
              <a:t>ESPIS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6948264" y="1443981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000" b="1" dirty="0">
                <a:solidFill>
                  <a:schemeClr val="accent2">
                    <a:lumMod val="75000"/>
                  </a:schemeClr>
                </a:solidFill>
              </a:rPr>
              <a:t>ZPIS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1124608" y="5229200"/>
            <a:ext cx="6561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000" b="1" dirty="0"/>
              <a:t>Potpuno elektroničko poslovanje – Elektronička komunikacija s drugim sustavima – Brži i učinkovitiji rad</a:t>
            </a:r>
          </a:p>
          <a:p>
            <a:pPr algn="ctr"/>
            <a:r>
              <a:rPr lang="hr-HR" sz="1000" b="1" dirty="0"/>
              <a:t>Automatizirani poslovni izvještajni sustav – Jačanje kompetencija djelatnika</a:t>
            </a:r>
          </a:p>
        </p:txBody>
      </p:sp>
    </p:spTree>
    <p:extLst>
      <p:ext uri="{BB962C8B-B14F-4D97-AF65-F5344CB8AC3E}">
        <p14:creationId xmlns:p14="http://schemas.microsoft.com/office/powerpoint/2010/main" val="2468819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Slikovni rezultat za engin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04864"/>
            <a:ext cx="3429000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likovni rezultat za e građan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091" y="522841"/>
            <a:ext cx="1497956" cy="89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Slikovni rezultat za skeniranj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056" y="972228"/>
            <a:ext cx="1087484" cy="116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Slikovni rezultat za b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798" y="3770649"/>
            <a:ext cx="1932181" cy="123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Slikovni rezultat za digitalni potpi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335" y="4911742"/>
            <a:ext cx="1383060" cy="99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6824" y="2426005"/>
            <a:ext cx="1122044" cy="669231"/>
          </a:xfrm>
          <a:prstGeom prst="rect">
            <a:avLst/>
          </a:prstGeom>
        </p:spPr>
      </p:pic>
      <p:pic>
        <p:nvPicPr>
          <p:cNvPr id="3090" name="Picture 18" descr="Povezana slik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804" y="162759"/>
            <a:ext cx="1180012" cy="109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Povezana slik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353" y="1447869"/>
            <a:ext cx="560844" cy="73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 descr="Slikovni rezultat za arrow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754056" y="1331703"/>
            <a:ext cx="2231884" cy="87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niOkvir 13"/>
          <p:cNvSpPr txBox="1"/>
          <p:nvPr/>
        </p:nvSpPr>
        <p:spPr>
          <a:xfrm>
            <a:off x="3500191" y="4203401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>
                <a:solidFill>
                  <a:srgbClr val="0070C0"/>
                </a:solidFill>
              </a:rPr>
              <a:t>eSpis</a:t>
            </a:r>
            <a:endParaRPr lang="hr-H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77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Slikovni rezultat za engin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04864"/>
            <a:ext cx="3429000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likovni rezultat za e građan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57" y="1421615"/>
            <a:ext cx="1884636" cy="125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likovni rezultat za e građan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091" y="522841"/>
            <a:ext cx="1497956" cy="89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Slikovni rezultat za b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798" y="3770649"/>
            <a:ext cx="1932181" cy="123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Slikovni rezultat za digitalni potpi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335" y="4911742"/>
            <a:ext cx="1383060" cy="99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6824" y="2426005"/>
            <a:ext cx="1122044" cy="669231"/>
          </a:xfrm>
          <a:prstGeom prst="rect">
            <a:avLst/>
          </a:prstGeom>
        </p:spPr>
      </p:pic>
      <p:pic>
        <p:nvPicPr>
          <p:cNvPr id="25" name="Picture 22" descr="Povezana slik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344" y="2204864"/>
            <a:ext cx="1060256" cy="39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Povezana slik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353" y="1447869"/>
            <a:ext cx="560844" cy="73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kstniOkvir 17"/>
          <p:cNvSpPr txBox="1"/>
          <p:nvPr/>
        </p:nvSpPr>
        <p:spPr>
          <a:xfrm>
            <a:off x="3500191" y="4203401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>
                <a:solidFill>
                  <a:srgbClr val="0070C0"/>
                </a:solidFill>
              </a:rPr>
              <a:t>eSpis</a:t>
            </a:r>
            <a:endParaRPr lang="hr-H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17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Slikovni rezultat za engin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04864"/>
            <a:ext cx="3429000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likovni rezultat za e građan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091" y="522841"/>
            <a:ext cx="1497956" cy="89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113" y="3910796"/>
            <a:ext cx="1352575" cy="559827"/>
          </a:xfrm>
          <a:prstGeom prst="rect">
            <a:avLst/>
          </a:prstGeom>
        </p:spPr>
      </p:pic>
      <p:pic>
        <p:nvPicPr>
          <p:cNvPr id="3084" name="Picture 12" descr="Slikovni rezultat za b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798" y="3770649"/>
            <a:ext cx="1932181" cy="123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Slikovni rezultat za digitalni potpi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335" y="4911742"/>
            <a:ext cx="1383060" cy="99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6824" y="2426005"/>
            <a:ext cx="1122044" cy="669231"/>
          </a:xfrm>
          <a:prstGeom prst="rect">
            <a:avLst/>
          </a:prstGeom>
        </p:spPr>
      </p:pic>
      <p:pic>
        <p:nvPicPr>
          <p:cNvPr id="3088" name="Picture 16" descr="Povezana slik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612" y="4552413"/>
            <a:ext cx="1087572" cy="90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8" descr="Povezana slik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33" y="2799695"/>
            <a:ext cx="1180012" cy="109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Povezana slik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673" y="3993350"/>
            <a:ext cx="1060256" cy="39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Povezana slik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353" y="1447869"/>
            <a:ext cx="560844" cy="73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Povezana slik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749" y="4644723"/>
            <a:ext cx="879449" cy="66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kstniOkvir 17"/>
          <p:cNvSpPr txBox="1"/>
          <p:nvPr/>
        </p:nvSpPr>
        <p:spPr>
          <a:xfrm>
            <a:off x="3500191" y="4203401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>
                <a:solidFill>
                  <a:srgbClr val="0070C0"/>
                </a:solidFill>
              </a:rPr>
              <a:t>eSpis</a:t>
            </a:r>
            <a:endParaRPr lang="hr-H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2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Slikovni rezultat za engin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04864"/>
            <a:ext cx="3429000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likovni rezultat za e građan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57" y="1421615"/>
            <a:ext cx="1884636" cy="125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likovni rezultat za e građan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091" y="522841"/>
            <a:ext cx="1497956" cy="89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113" y="3910796"/>
            <a:ext cx="1352575" cy="559827"/>
          </a:xfrm>
          <a:prstGeom prst="rect">
            <a:avLst/>
          </a:prstGeom>
        </p:spPr>
      </p:pic>
      <p:pic>
        <p:nvPicPr>
          <p:cNvPr id="3082" name="Picture 10" descr="Slikovni rezultat za skeniranj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056" y="972228"/>
            <a:ext cx="1087484" cy="116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Slikovni rezultat za b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798" y="3770649"/>
            <a:ext cx="1932181" cy="123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Slikovni rezultat za digitalni potpi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335" y="4911742"/>
            <a:ext cx="1383060" cy="99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16824" y="2426005"/>
            <a:ext cx="1122044" cy="669231"/>
          </a:xfrm>
          <a:prstGeom prst="rect">
            <a:avLst/>
          </a:prstGeom>
        </p:spPr>
      </p:pic>
      <p:pic>
        <p:nvPicPr>
          <p:cNvPr id="3088" name="Picture 16" descr="Povezana slik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612" y="4552413"/>
            <a:ext cx="1087572" cy="90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Povezana slik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804" y="162759"/>
            <a:ext cx="1180012" cy="109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8" descr="Povezana slik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33" y="2799695"/>
            <a:ext cx="1180012" cy="109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Povezana slik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673" y="3993350"/>
            <a:ext cx="1060256" cy="39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2" descr="Povezana slik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344" y="2204864"/>
            <a:ext cx="1060256" cy="39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Povezana slika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353" y="1447869"/>
            <a:ext cx="560844" cy="73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Povezana slika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749" y="4644723"/>
            <a:ext cx="879449" cy="66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 descr="Slikovni rezultat za arrow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754056" y="1331703"/>
            <a:ext cx="2231884" cy="87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kstniOkvir 17"/>
          <p:cNvSpPr txBox="1"/>
          <p:nvPr/>
        </p:nvSpPr>
        <p:spPr>
          <a:xfrm>
            <a:off x="3500191" y="4203401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>
                <a:solidFill>
                  <a:srgbClr val="0070C0"/>
                </a:solidFill>
              </a:rPr>
              <a:t>eSpis</a:t>
            </a:r>
            <a:endParaRPr lang="hr-H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47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Slikovni rezultat za engin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04864"/>
            <a:ext cx="3429000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likovni rezultat za e građan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57" y="1421615"/>
            <a:ext cx="1884636" cy="125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likovni rezultat za e građan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091" y="522841"/>
            <a:ext cx="1497956" cy="89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113" y="3910796"/>
            <a:ext cx="1352575" cy="559827"/>
          </a:xfrm>
          <a:prstGeom prst="rect">
            <a:avLst/>
          </a:prstGeom>
        </p:spPr>
      </p:pic>
      <p:pic>
        <p:nvPicPr>
          <p:cNvPr id="3082" name="Picture 10" descr="Slikovni rezultat za skeniranj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056" y="972228"/>
            <a:ext cx="1087484" cy="116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Slikovni rezultat za b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798" y="3770649"/>
            <a:ext cx="1932181" cy="123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Slikovni rezultat za digitalni potpi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335" y="4911742"/>
            <a:ext cx="1383060" cy="99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16824" y="2426005"/>
            <a:ext cx="1122044" cy="669231"/>
          </a:xfrm>
          <a:prstGeom prst="rect">
            <a:avLst/>
          </a:prstGeom>
        </p:spPr>
      </p:pic>
      <p:pic>
        <p:nvPicPr>
          <p:cNvPr id="3088" name="Picture 16" descr="Povezana slik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612" y="4552413"/>
            <a:ext cx="1087572" cy="90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Povezana slik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804" y="162759"/>
            <a:ext cx="1180012" cy="109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8" descr="Povezana slik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33" y="2799695"/>
            <a:ext cx="1180012" cy="109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Povezana slik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673" y="3993350"/>
            <a:ext cx="1060256" cy="39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2" descr="Povezana slik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344" y="2204864"/>
            <a:ext cx="1060256" cy="39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Povezana slika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353" y="1447869"/>
            <a:ext cx="560844" cy="73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Povezana slika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749" y="4644723"/>
            <a:ext cx="879449" cy="66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 descr="Slikovni rezultat za arrow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754056" y="1331703"/>
            <a:ext cx="2231884" cy="87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kstniOkvir 17"/>
          <p:cNvSpPr txBox="1"/>
          <p:nvPr/>
        </p:nvSpPr>
        <p:spPr>
          <a:xfrm>
            <a:off x="3500191" y="4203401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>
                <a:solidFill>
                  <a:srgbClr val="0070C0"/>
                </a:solidFill>
              </a:rPr>
              <a:t>eSpis</a:t>
            </a:r>
            <a:endParaRPr lang="hr-H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96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/>
          </a:bodyPr>
          <a:lstStyle/>
          <a:p>
            <a:r>
              <a:rPr lang="hr-HR" dirty="0" err="1"/>
              <a:t>Speech</a:t>
            </a:r>
            <a:r>
              <a:rPr lang="hr-HR" dirty="0"/>
              <a:t> to </a:t>
            </a:r>
            <a:r>
              <a:rPr lang="hr-HR" dirty="0" err="1"/>
              <a:t>text</a:t>
            </a:r>
            <a:r>
              <a:rPr lang="hr-HR" dirty="0"/>
              <a:t> pilot projekt</a:t>
            </a:r>
          </a:p>
        </p:txBody>
      </p:sp>
      <p:pic>
        <p:nvPicPr>
          <p:cNvPr id="1026" name="Picture 2" descr="Slikovni rezultat za speech to 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594" y="249289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120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/>
          </a:bodyPr>
          <a:lstStyle/>
          <a:p>
            <a:r>
              <a:rPr lang="hr-HR" dirty="0"/>
              <a:t>Pilot - </a:t>
            </a:r>
            <a:r>
              <a:rPr lang="hr-HR" dirty="0" err="1"/>
              <a:t>probacijske</a:t>
            </a:r>
            <a:r>
              <a:rPr lang="hr-HR" dirty="0"/>
              <a:t> </a:t>
            </a:r>
            <a:r>
              <a:rPr lang="hr-HR" dirty="0" err="1"/>
              <a:t>na”nognice</a:t>
            </a:r>
            <a:r>
              <a:rPr lang="hr-HR" dirty="0"/>
              <a:t>”</a:t>
            </a:r>
          </a:p>
        </p:txBody>
      </p:sp>
      <p:pic>
        <p:nvPicPr>
          <p:cNvPr id="2050" name="Picture 2" descr="Slikovni rezultat za probation brace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564904"/>
            <a:ext cx="3886200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231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r-HR" dirty="0"/>
              <a:t>Percepcija javnosti pravosudnim sustavom?</a:t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03208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hr-HR" dirty="0"/>
              <a:t>ZIS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685" y="1475656"/>
            <a:ext cx="5343301" cy="501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791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1412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/>
              <a:t>Web servisi</a:t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dirty="0"/>
              <a:t>potvrde o „nekažnjavanju”</a:t>
            </a:r>
            <a:br>
              <a:rPr lang="hr-HR" dirty="0"/>
            </a:br>
            <a:r>
              <a:rPr lang="hr-HR" dirty="0"/>
              <a:t>izvod iz evidencije kazni</a:t>
            </a:r>
            <a:br>
              <a:rPr lang="hr-HR" dirty="0"/>
            </a:br>
            <a:r>
              <a:rPr lang="hr-HR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11662087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1412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/>
              <a:t>Opremanja</a:t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dirty="0"/>
              <a:t>računala</a:t>
            </a:r>
            <a:br>
              <a:rPr lang="hr-HR" dirty="0"/>
            </a:br>
            <a:r>
              <a:rPr lang="hr-HR" dirty="0"/>
              <a:t>objedinjeni ispis</a:t>
            </a:r>
            <a:br>
              <a:rPr lang="hr-HR" dirty="0"/>
            </a:br>
            <a:r>
              <a:rPr lang="hr-HR" dirty="0"/>
              <a:t>skeneri</a:t>
            </a:r>
            <a:br>
              <a:rPr lang="hr-HR" dirty="0"/>
            </a:br>
            <a:r>
              <a:rPr lang="hr-HR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831956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1412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/>
              <a:t>Informacijska sigurnost</a:t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pic>
        <p:nvPicPr>
          <p:cNvPr id="4100" name="Picture 4" descr="Slikovni rezultat za security bal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4276"/>
            <a:ext cx="952500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4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Zahvaljujemo na pažnji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dirty="0"/>
              <a:t>Ministarstvo pravosuđa</a:t>
            </a:r>
            <a:endParaRPr lang="hr-HR"/>
          </a:p>
          <a:p>
            <a:endParaRPr lang="vi-VN" dirty="0"/>
          </a:p>
        </p:txBody>
      </p:sp>
      <p:pic>
        <p:nvPicPr>
          <p:cNvPr id="5" name="Picture 2" descr="Slikovni rezultat za questions la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08920"/>
            <a:ext cx="5291063" cy="269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36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likovni rezultat za redov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43528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173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likovni rezultat za arhiva spi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692696"/>
            <a:ext cx="7244483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827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likovni rezultat za transparentn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136239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33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340768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/>
              <a:t>„Stalno samo reforma jest”</a:t>
            </a:r>
          </a:p>
        </p:txBody>
      </p:sp>
      <p:pic>
        <p:nvPicPr>
          <p:cNvPr id="4" name="Picture 3" descr="Slikovni rezultat za sizif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29000"/>
            <a:ext cx="35523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377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r-HR" dirty="0"/>
              <a:t>Je li to prava percepcija?</a:t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83860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r-HR" dirty="0"/>
              <a:t>Digitalizacija je rješenje?</a:t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95846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708920"/>
            <a:ext cx="7772400" cy="1470025"/>
          </a:xfrm>
        </p:spPr>
        <p:txBody>
          <a:bodyPr>
            <a:noAutofit/>
          </a:bodyPr>
          <a:lstStyle/>
          <a:p>
            <a:r>
              <a:rPr lang="hr-HR" dirty="0"/>
              <a:t>Dugotrajno trajanje postupka</a:t>
            </a:r>
            <a:br>
              <a:rPr lang="hr-HR" dirty="0"/>
            </a:br>
            <a:r>
              <a:rPr lang="hr-HR" dirty="0"/>
              <a:t>Procesi</a:t>
            </a:r>
            <a:br>
              <a:rPr lang="hr-HR" dirty="0"/>
            </a:br>
            <a:r>
              <a:rPr lang="hr-HR" dirty="0"/>
              <a:t>Vježbenici</a:t>
            </a:r>
            <a:br>
              <a:rPr lang="hr-HR" dirty="0"/>
            </a:br>
            <a:r>
              <a:rPr lang="hr-HR" dirty="0"/>
              <a:t>Upravljanje kvalitetom</a:t>
            </a:r>
            <a:br>
              <a:rPr lang="hr-HR" dirty="0"/>
            </a:br>
            <a:r>
              <a:rPr lang="hr-HR" dirty="0"/>
              <a:t>Subjektivni faktor u radu</a:t>
            </a:r>
            <a:br>
              <a:rPr lang="hr-HR" dirty="0"/>
            </a:br>
            <a:r>
              <a:rPr lang="hr-HR" dirty="0"/>
              <a:t>Okvirna mjerila</a:t>
            </a:r>
            <a:br>
              <a:rPr lang="hr-HR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92862266"/>
      </p:ext>
    </p:extLst>
  </p:cSld>
  <p:clrMapOvr>
    <a:masterClrMapping/>
  </p:clrMapOvr>
</p:sld>
</file>

<file path=ppt/theme/theme1.xml><?xml version="1.0" encoding="utf-8"?>
<a:theme xmlns:a="http://schemas.openxmlformats.org/drawingml/2006/main" name="MPRH PowerPoint R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1498</TotalTime>
  <Words>222</Words>
  <Application>Microsoft Office PowerPoint</Application>
  <PresentationFormat>Prikaz na zaslonu (4:3)</PresentationFormat>
  <Paragraphs>78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24</vt:i4>
      </vt:variant>
    </vt:vector>
  </HeadingPairs>
  <TitlesOfParts>
    <vt:vector size="25" baseType="lpstr">
      <vt:lpstr>MPRH PowerPoint RED</vt:lpstr>
      <vt:lpstr>Digitalizacija  </vt:lpstr>
      <vt:lpstr>Percepcija javnosti pravosudnim sustavom?  </vt:lpstr>
      <vt:lpstr>PowerPointova prezentacija</vt:lpstr>
      <vt:lpstr>PowerPointova prezentacija</vt:lpstr>
      <vt:lpstr>PowerPointova prezentacija</vt:lpstr>
      <vt:lpstr>PowerPointova prezentacija</vt:lpstr>
      <vt:lpstr>Je li to prava percepcija?  </vt:lpstr>
      <vt:lpstr>Digitalizacija je rješenje?  </vt:lpstr>
      <vt:lpstr>Dugotrajno trajanje postupka Procesi Vježbenici Upravljanje kvalitetom Subjektivni faktor u radu Okvirna mjerila </vt:lpstr>
      <vt:lpstr>Digitalizacija +                           = reforma 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Speech to text pilot projekt</vt:lpstr>
      <vt:lpstr>Pilot - probacijske na”nognice”</vt:lpstr>
      <vt:lpstr>ZIS</vt:lpstr>
      <vt:lpstr>Web servisi  potvrde o „nekažnjavanju” izvod iz evidencije kazni ….</vt:lpstr>
      <vt:lpstr>Opremanja  računala objedinjeni ispis skeneri ….</vt:lpstr>
      <vt:lpstr>Informacijska sigurnost   </vt:lpstr>
      <vt:lpstr>Zahvaljujemo na pažnji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KICK-OFF SASTANAK</dc:title>
  <dc:creator>Lara Mađar</dc:creator>
  <cp:lastModifiedBy>Pravosudna akademija</cp:lastModifiedBy>
  <cp:revision>89</cp:revision>
  <dcterms:created xsi:type="dcterms:W3CDTF">2016-08-31T11:12:22Z</dcterms:created>
  <dcterms:modified xsi:type="dcterms:W3CDTF">2017-02-08T10:08:09Z</dcterms:modified>
</cp:coreProperties>
</file>